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0"/>
  </p:notesMasterIdLst>
  <p:sldIdLst>
    <p:sldId id="264" r:id="rId2"/>
    <p:sldId id="265" r:id="rId3"/>
    <p:sldId id="266" r:id="rId4"/>
    <p:sldId id="271" r:id="rId5"/>
    <p:sldId id="269" r:id="rId6"/>
    <p:sldId id="267" r:id="rId7"/>
    <p:sldId id="270" r:id="rId8"/>
    <p:sldId id="268" r:id="rId9"/>
  </p:sldIdLst>
  <p:sldSz cx="14400213" cy="18000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85"/>
    <p:restoredTop sz="94694"/>
  </p:normalViewPr>
  <p:slideViewPr>
    <p:cSldViewPr snapToGrid="0" snapToObjects="1">
      <p:cViewPr varScale="1">
        <p:scale>
          <a:sx n="30" d="100"/>
          <a:sy n="30" d="100"/>
        </p:scale>
        <p:origin x="266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85BE9-C871-4A46-AEB5-87B010B6534B}" type="datetimeFigureOut">
              <a:rPr lang="de-DE" smtClean="0"/>
              <a:t>20.01.2026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93925" y="1143000"/>
            <a:ext cx="2470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420A4-B6DA-8641-A4E8-BFAF3D6446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581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1pPr>
    <a:lvl2pPr marL="749442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2pPr>
    <a:lvl3pPr marL="1498884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3pPr>
    <a:lvl4pPr marL="2248327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4pPr>
    <a:lvl5pPr marL="2997769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5pPr>
    <a:lvl6pPr marL="3747211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6pPr>
    <a:lvl7pPr marL="4496653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7pPr>
    <a:lvl8pPr marL="5246096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8pPr>
    <a:lvl9pPr marL="5995538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016" y="2945943"/>
            <a:ext cx="12240181" cy="6266897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9454516"/>
            <a:ext cx="10800160" cy="4345992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20.01.2026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468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20.01.2026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34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3" y="958369"/>
            <a:ext cx="3105046" cy="1525473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958369"/>
            <a:ext cx="9135135" cy="1525473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20.01.2026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2423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20.01.2026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000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5" y="4487671"/>
            <a:ext cx="12420184" cy="7487774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5" y="12046282"/>
            <a:ext cx="12420184" cy="3937644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/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20.01.2026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093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4791843"/>
            <a:ext cx="6120091" cy="1142125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4791843"/>
            <a:ext cx="6120091" cy="1142125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20.01.2026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3561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958373"/>
            <a:ext cx="12420184" cy="3479296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2" y="4412664"/>
            <a:ext cx="6091964" cy="2162578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2" y="6575242"/>
            <a:ext cx="6091964" cy="967119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9" y="4412664"/>
            <a:ext cx="6121966" cy="2162578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9" y="6575242"/>
            <a:ext cx="6121966" cy="967119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20.01.2026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8286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20.01.2026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414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20.01.2026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0651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200044"/>
            <a:ext cx="4644444" cy="420015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2591766"/>
            <a:ext cx="7290108" cy="12792138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5400199"/>
            <a:ext cx="4644444" cy="10004536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20.01.2026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0856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200044"/>
            <a:ext cx="4644444" cy="420015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2591766"/>
            <a:ext cx="7290108" cy="12792138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5400199"/>
            <a:ext cx="4644444" cy="10004536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20.01.2026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5007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958373"/>
            <a:ext cx="12420184" cy="3479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4791843"/>
            <a:ext cx="12420184" cy="1142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16683952"/>
            <a:ext cx="3240048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AC265-74E9-F14B-8D15-163CEFC3A2C2}" type="datetimeFigureOut">
              <a:rPr lang="de-DE" smtClean="0"/>
              <a:t>20.01.2026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16683952"/>
            <a:ext cx="4860072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16683952"/>
            <a:ext cx="3240048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3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39997" rtl="0" eaLnBrk="1" latinLnBrk="0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l" defTabSz="1439997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A9713EF-BE6F-475A-51DD-03A0008BBF35}"/>
              </a:ext>
            </a:extLst>
          </p:cNvPr>
          <p:cNvSpPr txBox="1"/>
          <p:nvPr/>
        </p:nvSpPr>
        <p:spPr>
          <a:xfrm>
            <a:off x="1078760" y="3090810"/>
            <a:ext cx="6532558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0" b="0" i="0" u="none" strike="noStrike" kern="1200" cap="none" spc="-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M Mono" panose="020B0509040201040103" pitchFamily="49" charset="77"/>
                <a:ea typeface="+mn-ea"/>
                <a:cs typeface="+mn-cs"/>
              </a:rPr>
              <a:t>Warum heben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775C5DE-DF05-7A51-9B24-9AFCC495CD16}"/>
              </a:ext>
            </a:extLst>
          </p:cNvPr>
          <p:cNvSpPr txBox="1"/>
          <p:nvPr/>
        </p:nvSpPr>
        <p:spPr>
          <a:xfrm>
            <a:off x="1104160" y="4544876"/>
            <a:ext cx="9995044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0" b="0" i="0" u="none" strike="noStrike" kern="1200" cap="none" spc="-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M Mono" panose="020B0509040201040103" pitchFamily="49" charset="77"/>
                <a:ea typeface="+mn-ea"/>
                <a:cs typeface="+mn-cs"/>
              </a:rPr>
              <a:t>Bibliotheken alte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A856356-1012-7764-FDDD-745EFC60F7CA}"/>
              </a:ext>
            </a:extLst>
          </p:cNvPr>
          <p:cNvSpPr txBox="1"/>
          <p:nvPr/>
        </p:nvSpPr>
        <p:spPr>
          <a:xfrm>
            <a:off x="1104160" y="5986143"/>
            <a:ext cx="6532558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0" b="0" i="0" u="none" strike="noStrike" kern="1200" cap="none" spc="-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M Mono" panose="020B0509040201040103" pitchFamily="49" charset="77"/>
                <a:ea typeface="+mn-ea"/>
                <a:cs typeface="+mn-cs"/>
              </a:rPr>
              <a:t>Bücher auf?</a:t>
            </a:r>
          </a:p>
        </p:txBody>
      </p:sp>
    </p:spTree>
    <p:extLst>
      <p:ext uri="{BB962C8B-B14F-4D97-AF65-F5344CB8AC3E}">
        <p14:creationId xmlns:p14="http://schemas.microsoft.com/office/powerpoint/2010/main" val="2512359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7BB8AFA6-EEDF-F0D3-F072-D46545B21AE7}"/>
              </a:ext>
            </a:extLst>
          </p:cNvPr>
          <p:cNvSpPr txBox="1"/>
          <p:nvPr/>
        </p:nvSpPr>
        <p:spPr>
          <a:xfrm>
            <a:off x="1422400" y="2857592"/>
            <a:ext cx="12413673" cy="9941183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t" anchorCtr="0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DE" sz="8000" b="0" i="0" u="none" strike="noStrike" kern="1200" cap="none" spc="-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M Mono" panose="020B0509040201040103" pitchFamily="49" charset="77"/>
                <a:ea typeface="+mn-ea"/>
                <a:cs typeface="+mn-cs"/>
              </a:rPr>
              <a:t>Historische Bücher spiegeln Kultur-geschichte wider und dienen als Quellen für die Forschung.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de-DE" sz="8000" spc="-300" dirty="0">
              <a:solidFill>
                <a:srgbClr val="002060"/>
              </a:solidFill>
              <a:latin typeface="DM Mono" panose="020B0509040201040103" pitchFamily="49" charset="77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DE" sz="8000" b="0" i="0" u="none" strike="noStrike" kern="1200" cap="none" spc="-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M Mono" panose="020B0509040201040103" pitchFamily="49" charset="77"/>
                <a:ea typeface="+mn-ea"/>
                <a:cs typeface="+mn-cs"/>
              </a:rPr>
              <a:t>Für die Gegenwart und die Zukunft! </a:t>
            </a:r>
          </a:p>
        </p:txBody>
      </p:sp>
    </p:spTree>
    <p:extLst>
      <p:ext uri="{BB962C8B-B14F-4D97-AF65-F5344CB8AC3E}">
        <p14:creationId xmlns:p14="http://schemas.microsoft.com/office/powerpoint/2010/main" val="2329794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492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6262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CD0DEF6-D914-F07D-B7D1-731682CC7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23E14B06-E2DF-72C1-590A-09616912C1D4}"/>
              </a:ext>
            </a:extLst>
          </p:cNvPr>
          <p:cNvSpPr txBox="1"/>
          <p:nvPr/>
        </p:nvSpPr>
        <p:spPr>
          <a:xfrm>
            <a:off x="1129560" y="3090810"/>
            <a:ext cx="11726287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0" b="0" i="0" u="none" strike="noStrike" kern="1200" cap="none" spc="-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M Mono" panose="020B0509040201040103" pitchFamily="49" charset="77"/>
                <a:ea typeface="+mn-ea"/>
                <a:cs typeface="+mn-cs"/>
              </a:rPr>
              <a:t>Bibliotheken sichern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81575B2-4064-0DFF-04B1-86B96250C11B}"/>
              </a:ext>
            </a:extLst>
          </p:cNvPr>
          <p:cNvSpPr txBox="1"/>
          <p:nvPr/>
        </p:nvSpPr>
        <p:spPr>
          <a:xfrm>
            <a:off x="1154960" y="4544876"/>
            <a:ext cx="10351240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square" rtlCol="0" anchor="ctr" anchorCtr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0" b="0" i="0" u="none" strike="noStrike" kern="1200" cap="none" spc="-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M Mono" panose="020B0509040201040103" pitchFamily="49" charset="77"/>
                <a:ea typeface="+mn-ea"/>
                <a:cs typeface="+mn-cs"/>
              </a:rPr>
              <a:t>Kulturelles Erbe?</a:t>
            </a:r>
          </a:p>
        </p:txBody>
      </p:sp>
    </p:spTree>
    <p:extLst>
      <p:ext uri="{BB962C8B-B14F-4D97-AF65-F5344CB8AC3E}">
        <p14:creationId xmlns:p14="http://schemas.microsoft.com/office/powerpoint/2010/main" val="3485076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192B784-BB6A-5946-5F34-7352DE67A5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5AC62AF6-8821-F2B1-1B42-0E97AF127545}"/>
              </a:ext>
            </a:extLst>
          </p:cNvPr>
          <p:cNvSpPr txBox="1"/>
          <p:nvPr/>
        </p:nvSpPr>
        <p:spPr>
          <a:xfrm>
            <a:off x="1422400" y="3568792"/>
            <a:ext cx="12413673" cy="7478970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t" anchorCtr="0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DE" sz="8000" b="0" i="0" u="none" strike="noStrike" kern="1200" cap="none" spc="-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M Mono" panose="020B0509040201040103" pitchFamily="49" charset="77"/>
                <a:ea typeface="+mn-ea"/>
                <a:cs typeface="+mn-cs"/>
              </a:rPr>
              <a:t>Na klar! Wissenschaftliche Bibliotheken sammeln, bewahren und kuratieren unser Kulturelles Erbe. </a:t>
            </a:r>
          </a:p>
        </p:txBody>
      </p:sp>
    </p:spTree>
    <p:extLst>
      <p:ext uri="{BB962C8B-B14F-4D97-AF65-F5344CB8AC3E}">
        <p14:creationId xmlns:p14="http://schemas.microsoft.com/office/powerpoint/2010/main" val="1691846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8D3CEDD-2116-341F-9993-1954EDB36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B79765F8-6292-E3A2-E6A2-87CDF0C853C6}"/>
              </a:ext>
            </a:extLst>
          </p:cNvPr>
          <p:cNvSpPr txBox="1"/>
          <p:nvPr/>
        </p:nvSpPr>
        <p:spPr>
          <a:xfrm>
            <a:off x="1422401" y="1435192"/>
            <a:ext cx="11658600" cy="14865608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t" anchorCtr="0">
            <a:spAutoFit/>
          </a:bodyPr>
          <a:lstStyle/>
          <a:p>
            <a:pPr lvl="0">
              <a:defRPr/>
            </a:pPr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So stellen sie sicher, dass teils jahrtausendealte Werke für viele weitere Generationen sorgfältig und verantwortungsvoll archiviert und restauriert werden – wie z.B. die 9. Sinfonie von Beethoven.</a:t>
            </a:r>
            <a:endParaRPr kumimoji="0" lang="de-DE" sz="8000" b="0" i="0" u="none" strike="noStrike" kern="1200" cap="none" spc="-30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DM Mono" panose="020B0509040201040103" pitchFamily="49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8327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1E1A797-85EE-10CB-3B7E-94EB1DDEB7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7610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– 2022-Design">
  <a:themeElements>
    <a:clrScheme name="Office 2013 – 2022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– 2022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– 2022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79</Words>
  <Application>Microsoft Office PowerPoint</Application>
  <PresentationFormat>Benutzerdefiniert</PresentationFormat>
  <Paragraphs>10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Aptos</vt:lpstr>
      <vt:lpstr>Arial</vt:lpstr>
      <vt:lpstr>Calibri</vt:lpstr>
      <vt:lpstr>Calibri Light</vt:lpstr>
      <vt:lpstr>DM Mono</vt:lpstr>
      <vt:lpstr>Office 2013 – 2022-Design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dfgagdag</dc:title>
  <dc:creator>Matthias Wöhrle</dc:creator>
  <cp:lastModifiedBy>Kristin Bäßler</cp:lastModifiedBy>
  <cp:revision>27</cp:revision>
  <dcterms:created xsi:type="dcterms:W3CDTF">2020-10-20T10:17:43Z</dcterms:created>
  <dcterms:modified xsi:type="dcterms:W3CDTF">2026-01-20T09:09:58Z</dcterms:modified>
</cp:coreProperties>
</file>